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embeddedFontLst>
    <p:embeddedFont>
      <p:font typeface="Proxima Nova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1" roundtripDataSignature="AMtx7mgjGb2/4lTszanabBhaloaFPF1G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ProximaNova-regular.fnt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ProximaNova-italic.fntdata"/><Relationship Id="rId6" Type="http://schemas.openxmlformats.org/officeDocument/2006/relationships/slide" Target="slides/slide2.xml"/><Relationship Id="rId18" Type="http://schemas.openxmlformats.org/officeDocument/2006/relationships/font" Target="fonts/ProximaNova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-sciencedirect-com.mutex.gmu.edu/topics/biochemistry-genetics-and-molecular-biology/microcyte" TargetMode="External"/><Relationship Id="rId3" Type="http://schemas.openxmlformats.org/officeDocument/2006/relationships/hyperlink" Target="https://www-sciencedirect-com.mutex.gmu.edu/topics/biochemistry-genetics-and-molecular-biology/spherocytosis" TargetMode="External"/><Relationship Id="rId4" Type="http://schemas.openxmlformats.org/officeDocument/2006/relationships/hyperlink" Target="https://www-sciencedirect-com.mutex.gmu.edu/topics/engineering/sickle-cell" TargetMode="External"/><Relationship Id="rId5" Type="http://schemas.openxmlformats.org/officeDocument/2006/relationships/hyperlink" Target="https://www-sciencedirect-com.mutex.gmu.edu/topics/engineering/burrs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8c8548db06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8c8548db0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23232"/>
                </a:solidFill>
                <a:latin typeface="Georgia"/>
                <a:ea typeface="Georgia"/>
                <a:cs typeface="Georgia"/>
                <a:sym typeface="Georgia"/>
              </a:rPr>
              <a:t>(a) </a:t>
            </a:r>
            <a:r>
              <a:rPr lang="en-US" sz="1200">
                <a:solidFill>
                  <a:srgbClr val="0C7DBB"/>
                </a:solidFill>
                <a:uFill>
                  <a:noFill/>
                </a:uFill>
                <a:latin typeface="Georgia"/>
                <a:ea typeface="Georgia"/>
                <a:cs typeface="Georgia"/>
                <a:sym typeface="Georgia"/>
                <a:hlinkClick r:id="rId2"/>
              </a:rPr>
              <a:t>Microcyte</a:t>
            </a:r>
            <a:r>
              <a:rPr lang="en-US" sz="1200">
                <a:solidFill>
                  <a:srgbClr val="323232"/>
                </a:solidFill>
                <a:latin typeface="Georgia"/>
                <a:ea typeface="Georgia"/>
                <a:cs typeface="Georgia"/>
                <a:sym typeface="Georgia"/>
              </a:rPr>
              <a:t>, (b) </a:t>
            </a:r>
            <a:r>
              <a:rPr lang="en-US" sz="1200">
                <a:solidFill>
                  <a:srgbClr val="0C7DBB"/>
                </a:solidFill>
                <a:uFill>
                  <a:noFill/>
                </a:uFill>
                <a:latin typeface="Georgia"/>
                <a:ea typeface="Georgia"/>
                <a:cs typeface="Georgia"/>
                <a:sym typeface="Georgia"/>
                <a:hlinkClick r:id="rId3"/>
              </a:rPr>
              <a:t>Spherocytosis</a:t>
            </a:r>
            <a:r>
              <a:rPr lang="en-US" sz="1200">
                <a:solidFill>
                  <a:srgbClr val="323232"/>
                </a:solidFill>
                <a:latin typeface="Georgia"/>
                <a:ea typeface="Georgia"/>
                <a:cs typeface="Georgia"/>
                <a:sym typeface="Georgia"/>
              </a:rPr>
              <a:t>, (c) Macrocyte, (d) Target cell, (e) Elliptocytosis, (f) </a:t>
            </a:r>
            <a:r>
              <a:rPr lang="en-US" sz="1200">
                <a:solidFill>
                  <a:srgbClr val="0C7DBB"/>
                </a:solidFill>
                <a:uFill>
                  <a:noFill/>
                </a:uFill>
                <a:latin typeface="Georgia"/>
                <a:ea typeface="Georgia"/>
                <a:cs typeface="Georgia"/>
                <a:sym typeface="Georgia"/>
                <a:hlinkClick r:id="rId4"/>
              </a:rPr>
              <a:t>Sickle cell</a:t>
            </a:r>
            <a:r>
              <a:rPr lang="en-US" sz="1200">
                <a:solidFill>
                  <a:srgbClr val="323232"/>
                </a:solidFill>
                <a:latin typeface="Georgia"/>
                <a:ea typeface="Georgia"/>
                <a:cs typeface="Georgia"/>
                <a:sym typeface="Georgia"/>
              </a:rPr>
              <a:t>, (g) Stomatocytosis, (h) Fragmented cell, (i) Tear drop, (j) NRBC, (k) </a:t>
            </a:r>
            <a:r>
              <a:rPr lang="en-US" sz="1200">
                <a:solidFill>
                  <a:srgbClr val="0C7DBB"/>
                </a:solidFill>
                <a:uFill>
                  <a:noFill/>
                </a:uFill>
                <a:latin typeface="Georgia"/>
                <a:ea typeface="Georgia"/>
                <a:cs typeface="Georgia"/>
                <a:sym typeface="Georgia"/>
                <a:hlinkClick r:id="rId5"/>
              </a:rPr>
              <a:t>Burr</a:t>
            </a:r>
            <a:r>
              <a:rPr lang="en-US" sz="1200">
                <a:solidFill>
                  <a:srgbClr val="323232"/>
                </a:solidFill>
                <a:latin typeface="Georgia"/>
                <a:ea typeface="Georgia"/>
                <a:cs typeface="Georgia"/>
                <a:sym typeface="Georgia"/>
              </a:rPr>
              <a:t> cell, (l) Malaria.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8d7cb7119a_0_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8d7cb7119a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8c8548db06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8c8548db0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8d7cb7119a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8d7cb7119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8d7cb7119a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8d7cb7119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d7cb7119a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8d7cb7119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c8548db06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8c8548db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d7ac9c81a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8d7ac9c81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Calibri"/>
              <a:buNone/>
            </a:pPr>
            <a:r>
              <a:rPr lang="en-US" sz="5400">
                <a:solidFill>
                  <a:srgbClr val="FF0000"/>
                </a:solidFill>
              </a:rPr>
              <a:t>Efficient Early Detection of Malaria for field-based testing in developing countries</a:t>
            </a:r>
            <a:endParaRPr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524000" y="4253218"/>
            <a:ext cx="9144000" cy="1424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US"/>
              <a:t>Soraya Ngarnim, Viraj Boreda, Kirthi Kumar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US"/>
              <a:t>Padhu Seshaiyer, Nathalia Peixoto (Faculty Mentors)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8c8548db06_1_0"/>
          <p:cNvSpPr txBox="1"/>
          <p:nvPr>
            <p:ph type="title"/>
          </p:nvPr>
        </p:nvSpPr>
        <p:spPr>
          <a:xfrm>
            <a:off x="838200" y="365125"/>
            <a:ext cx="10515600" cy="998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Next steps </a:t>
            </a:r>
            <a:endParaRPr/>
          </a:p>
        </p:txBody>
      </p:sp>
      <p:sp>
        <p:nvSpPr>
          <p:cNvPr id="152" name="Google Shape;152;g8c8548db06_1_0"/>
          <p:cNvSpPr txBox="1"/>
          <p:nvPr>
            <p:ph idx="1" type="body"/>
          </p:nvPr>
        </p:nvSpPr>
        <p:spPr>
          <a:xfrm>
            <a:off x="838200" y="1363525"/>
            <a:ext cx="10515600" cy="537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Run a confusion matrix for different images of different factors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pic>
        <p:nvPicPr>
          <p:cNvPr id="153" name="Google Shape;153;g8c8548db06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2325" y="2176200"/>
            <a:ext cx="7747351" cy="468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8d7cb7119a_0_3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Kirthi</a:t>
            </a:r>
            <a:r>
              <a:rPr lang="en-US"/>
              <a:t>’s Work</a:t>
            </a:r>
            <a:endParaRPr/>
          </a:p>
        </p:txBody>
      </p:sp>
      <p:sp>
        <p:nvSpPr>
          <p:cNvPr id="159" name="Google Shape;159;g8d7cb7119a_0_31"/>
          <p:cNvSpPr txBox="1"/>
          <p:nvPr>
            <p:ph idx="1" type="body"/>
          </p:nvPr>
        </p:nvSpPr>
        <p:spPr>
          <a:xfrm>
            <a:off x="838200" y="1550975"/>
            <a:ext cx="7401300" cy="2724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i="1" lang="en-US"/>
              <a:t>Previous Progress</a:t>
            </a:r>
            <a:endParaRPr i="1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Downloaded the Dataset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Installed Packages and Imported Libraries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Resized Images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Used Tensorflow to build CNN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Almost trained CNN</a:t>
            </a:r>
            <a:endParaRPr/>
          </a:p>
        </p:txBody>
      </p:sp>
      <p:sp>
        <p:nvSpPr>
          <p:cNvPr id="160" name="Google Shape;160;g8d7cb7119a_0_31"/>
          <p:cNvSpPr txBox="1"/>
          <p:nvPr>
            <p:ph idx="1" type="body"/>
          </p:nvPr>
        </p:nvSpPr>
        <p:spPr>
          <a:xfrm>
            <a:off x="838200" y="4167500"/>
            <a:ext cx="5323500" cy="2308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i="1" lang="en-US"/>
              <a:t>Since Last Time… </a:t>
            </a:r>
            <a:endParaRPr i="1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Implement code in Colab to access TPU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Finish training CNN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Collect Learning Data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Save Model</a:t>
            </a:r>
            <a:endParaRPr/>
          </a:p>
        </p:txBody>
      </p:sp>
      <p:pic>
        <p:nvPicPr>
          <p:cNvPr id="161" name="Google Shape;161;g8d7cb7119a_0_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9900" y="1708825"/>
            <a:ext cx="4420949" cy="429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8c8548db06_0_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Kirthi’s Work (cont.)</a:t>
            </a:r>
            <a:endParaRPr/>
          </a:p>
        </p:txBody>
      </p:sp>
      <p:pic>
        <p:nvPicPr>
          <p:cNvPr id="167" name="Google Shape;167;g8c8548db06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700" y="1537350"/>
            <a:ext cx="4050550" cy="4167624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8" name="Google Shape;168;g8c8548db06_0_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8650" y="1843225"/>
            <a:ext cx="7510952" cy="3030558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map&#10;&#10;Description automatically generated" id="90" name="Google Shape;90;p2"/>
          <p:cNvPicPr preferRelativeResize="0"/>
          <p:nvPr/>
        </p:nvPicPr>
        <p:blipFill rotWithShape="1">
          <a:blip r:embed="rId3">
            <a:alphaModFix/>
          </a:blip>
          <a:srcRect b="15051" l="0" r="9091" t="11372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"/>
          <p:cNvSpPr/>
          <p:nvPr/>
        </p:nvSpPr>
        <p:spPr>
          <a:xfrm>
            <a:off x="0" y="-2008"/>
            <a:ext cx="5609220" cy="5840278"/>
          </a:xfrm>
          <a:custGeom>
            <a:rect b="b" l="l" r="r" t="t"/>
            <a:pathLst>
              <a:path extrusionOk="0" h="5840278" w="5609220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lt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2"/>
          <p:cNvSpPr/>
          <p:nvPr/>
        </p:nvSpPr>
        <p:spPr>
          <a:xfrm>
            <a:off x="-2333" y="-2"/>
            <a:ext cx="5441859" cy="5654940"/>
          </a:xfrm>
          <a:custGeom>
            <a:rect b="b" l="l" r="r" t="t"/>
            <a:pathLst>
              <a:path extrusionOk="0" h="5654940" w="5441859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lt1">
              <a:alpha val="7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"/>
          <p:cNvSpPr txBox="1"/>
          <p:nvPr>
            <p:ph type="title"/>
          </p:nvPr>
        </p:nvSpPr>
        <p:spPr>
          <a:xfrm>
            <a:off x="750242" y="632990"/>
            <a:ext cx="4062643" cy="10434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Motivation</a:t>
            </a:r>
            <a:endParaRPr/>
          </a:p>
        </p:txBody>
      </p:sp>
      <p:sp>
        <p:nvSpPr>
          <p:cNvPr id="94" name="Google Shape;94;p2"/>
          <p:cNvSpPr txBox="1"/>
          <p:nvPr>
            <p:ph idx="1" type="body"/>
          </p:nvPr>
        </p:nvSpPr>
        <p:spPr>
          <a:xfrm>
            <a:off x="520242" y="1774372"/>
            <a:ext cx="4062642" cy="2754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Access to malaria detection testing in endemic areas in developing countries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Identifying most efficient, accurate and cost-effective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Project Activities</a:t>
            </a:r>
            <a:endParaRPr/>
          </a:p>
        </p:txBody>
      </p:sp>
      <p:sp>
        <p:nvSpPr>
          <p:cNvPr id="100" name="Google Shape;100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Algorithm Development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Dataset Manipulation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Device Development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App Development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Field-Testing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Training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Project Plan</a:t>
            </a:r>
            <a:endParaRPr/>
          </a:p>
        </p:txBody>
      </p:sp>
      <p:sp>
        <p:nvSpPr>
          <p:cNvPr id="106" name="Google Shape;106;p4"/>
          <p:cNvSpPr txBox="1"/>
          <p:nvPr>
            <p:ph idx="1" type="body"/>
          </p:nvPr>
        </p:nvSpPr>
        <p:spPr>
          <a:xfrm>
            <a:off x="838200" y="1556158"/>
            <a:ext cx="10944138" cy="4848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b="1" lang="en-US" sz="2590"/>
              <a:t>Verification and Validation of Deep Learning for Malaria</a:t>
            </a:r>
            <a:r>
              <a:rPr lang="en-US" sz="2590"/>
              <a:t> </a:t>
            </a:r>
            <a:endParaRPr/>
          </a:p>
          <a:p>
            <a:pPr indent="-228600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00B050"/>
              </a:buClr>
              <a:buSzPts val="2220"/>
              <a:buFont typeface="Courier New"/>
              <a:buChar char="o"/>
            </a:pPr>
            <a:r>
              <a:rPr lang="en-US" sz="2220">
                <a:solidFill>
                  <a:srgbClr val="00B050"/>
                </a:solidFill>
              </a:rPr>
              <a:t>Malaria parasite in image of blood cell through feature extraction techniques for image segmentation algorithm and machine learning through various classifiers (</a:t>
            </a:r>
            <a:r>
              <a:rPr lang="en-US" sz="2220">
                <a:solidFill>
                  <a:srgbClr val="FF0000"/>
                </a:solidFill>
              </a:rPr>
              <a:t>1 week</a:t>
            </a:r>
            <a:r>
              <a:rPr lang="en-US" sz="2220">
                <a:solidFill>
                  <a:srgbClr val="00B050"/>
                </a:solidFill>
              </a:rPr>
              <a:t>)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b="1" lang="en-US" sz="2590"/>
              <a:t>Compare and contrast various image segmentation/machine learning algorithms (Review Paper – Tables IV – VIII) – </a:t>
            </a:r>
            <a:r>
              <a:rPr b="1" lang="en-US" sz="2590" u="sng"/>
              <a:t>ASSIP Project Goal </a:t>
            </a:r>
            <a:r>
              <a:rPr lang="en-US" sz="2590"/>
              <a:t>(</a:t>
            </a:r>
            <a:r>
              <a:rPr lang="en-US" sz="2590">
                <a:solidFill>
                  <a:srgbClr val="FF0000"/>
                </a:solidFill>
              </a:rPr>
              <a:t>4 weeks</a:t>
            </a:r>
            <a:r>
              <a:rPr lang="en-US" sz="2590"/>
              <a:t>)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Validate more benchmarks (TBD)</a:t>
            </a:r>
            <a:endParaRPr/>
          </a:p>
          <a:p>
            <a:pPr indent="-228600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Courier New"/>
              <a:buChar char="o"/>
            </a:pPr>
            <a:r>
              <a:rPr lang="en-US" sz="2220"/>
              <a:t>National Library of Medicine (NLM) dataset of healthy and infected blood smear images </a:t>
            </a:r>
            <a:endParaRPr/>
          </a:p>
          <a:p>
            <a:pPr indent="-228600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Courier New"/>
              <a:buChar char="o"/>
            </a:pPr>
            <a:r>
              <a:rPr lang="en-US" sz="2220"/>
              <a:t>Laboratory diagnosis of Malaria (CDC)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b="1" lang="en-US" sz="2590"/>
              <a:t>Repeat for </a:t>
            </a:r>
            <a:r>
              <a:rPr lang="en-US" sz="2590"/>
              <a:t>dataset with Malaria test for Saliva-based rapid test (Collaborative effort) - </a:t>
            </a:r>
            <a:r>
              <a:rPr b="1" lang="en-US" sz="2590" u="sng"/>
              <a:t>Towards goal for OSCAR 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Use design thinking ideas to create a field-usable device for malaria diagnosis using </a:t>
            </a:r>
            <a:r>
              <a:rPr lang="en-US" sz="2590">
                <a:solidFill>
                  <a:srgbClr val="FF0000"/>
                </a:solidFill>
              </a:rPr>
              <a:t>URINE</a:t>
            </a:r>
            <a:r>
              <a:rPr lang="en-US" sz="2590"/>
              <a:t> that can plug into a phone activated through an APP </a:t>
            </a:r>
            <a:endParaRPr/>
          </a:p>
          <a:p>
            <a:pPr indent="-228600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Courier New"/>
              <a:buChar char="o"/>
            </a:pPr>
            <a:r>
              <a:rPr lang="en-US" sz="2220"/>
              <a:t>Chemistry  - Protein, Electronics and CS – Building the device and codes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Publish a Paper and give research talks at national meetings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8d7cb7119a_0_0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Machine Learning Progress</a:t>
            </a:r>
            <a:endParaRPr/>
          </a:p>
        </p:txBody>
      </p:sp>
      <p:sp>
        <p:nvSpPr>
          <p:cNvPr id="112" name="Google Shape;112;g8d7cb7119a_0_0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8d7cb7119a_0_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ML Overview</a:t>
            </a:r>
            <a:endParaRPr/>
          </a:p>
        </p:txBody>
      </p:sp>
      <p:sp>
        <p:nvSpPr>
          <p:cNvPr id="118" name="Google Shape;118;g8d7cb7119a_0_5"/>
          <p:cNvSpPr/>
          <p:nvPr/>
        </p:nvSpPr>
        <p:spPr>
          <a:xfrm>
            <a:off x="838200" y="1837575"/>
            <a:ext cx="1854300" cy="11673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Proxima Nova"/>
                <a:ea typeface="Proxima Nova"/>
                <a:cs typeface="Proxima Nova"/>
                <a:sym typeface="Proxima Nova"/>
              </a:rPr>
              <a:t>Step 1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Download the dataset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9" name="Google Shape;119;g8d7cb7119a_0_5"/>
          <p:cNvSpPr/>
          <p:nvPr/>
        </p:nvSpPr>
        <p:spPr>
          <a:xfrm>
            <a:off x="2222700" y="3855625"/>
            <a:ext cx="1854300" cy="11673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Proxima Nova"/>
                <a:ea typeface="Proxima Nova"/>
                <a:cs typeface="Proxima Nova"/>
                <a:sym typeface="Proxima Nova"/>
              </a:rPr>
              <a:t>Step 2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Install and import necessary libraries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0" name="Google Shape;120;g8d7cb7119a_0_5"/>
          <p:cNvSpPr/>
          <p:nvPr/>
        </p:nvSpPr>
        <p:spPr>
          <a:xfrm>
            <a:off x="4586375" y="1837575"/>
            <a:ext cx="1854300" cy="11673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Proxima Nova"/>
                <a:ea typeface="Proxima Nova"/>
                <a:cs typeface="Proxima Nova"/>
                <a:sym typeface="Proxima Nova"/>
              </a:rPr>
              <a:t>Step 3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Modify the images/Image processing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1" name="Google Shape;121;g8d7cb7119a_0_5"/>
          <p:cNvSpPr/>
          <p:nvPr/>
        </p:nvSpPr>
        <p:spPr>
          <a:xfrm>
            <a:off x="8968125" y="1837575"/>
            <a:ext cx="1854300" cy="11673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Proxima Nova"/>
                <a:ea typeface="Proxima Nova"/>
                <a:cs typeface="Proxima Nova"/>
                <a:sym typeface="Proxima Nova"/>
              </a:rPr>
              <a:t>Step 5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Apply various machine learning techniques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2" name="Google Shape;122;g8d7cb7119a_0_5"/>
          <p:cNvSpPr/>
          <p:nvPr/>
        </p:nvSpPr>
        <p:spPr>
          <a:xfrm>
            <a:off x="6803950" y="3855625"/>
            <a:ext cx="1854300" cy="11673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Proxima Nova"/>
                <a:ea typeface="Proxima Nova"/>
                <a:cs typeface="Proxima Nova"/>
                <a:sym typeface="Proxima Nova"/>
              </a:rPr>
              <a:t>Step 4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Split training/testing data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23" name="Google Shape;123;g8d7cb7119a_0_5"/>
          <p:cNvCxnSpPr/>
          <p:nvPr/>
        </p:nvCxnSpPr>
        <p:spPr>
          <a:xfrm>
            <a:off x="1862825" y="3236075"/>
            <a:ext cx="226800" cy="417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4" name="Google Shape;124;g8d7cb7119a_0_5"/>
          <p:cNvCxnSpPr/>
          <p:nvPr/>
        </p:nvCxnSpPr>
        <p:spPr>
          <a:xfrm>
            <a:off x="6577150" y="3220050"/>
            <a:ext cx="226800" cy="417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5" name="Google Shape;125;g8d7cb7119a_0_5"/>
          <p:cNvCxnSpPr/>
          <p:nvPr/>
        </p:nvCxnSpPr>
        <p:spPr>
          <a:xfrm flipH="1" rot="10800000">
            <a:off x="4251075" y="3295700"/>
            <a:ext cx="310500" cy="382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6" name="Google Shape;126;g8d7cb7119a_0_5"/>
          <p:cNvCxnSpPr/>
          <p:nvPr/>
        </p:nvCxnSpPr>
        <p:spPr>
          <a:xfrm flipH="1" rot="10800000">
            <a:off x="8968125" y="3295700"/>
            <a:ext cx="310500" cy="382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d7cb7119a_0_1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Viraj’s Work</a:t>
            </a:r>
            <a:endParaRPr/>
          </a:p>
        </p:txBody>
      </p:sp>
      <p:sp>
        <p:nvSpPr>
          <p:cNvPr id="132" name="Google Shape;132;g8d7cb7119a_0_15"/>
          <p:cNvSpPr txBox="1"/>
          <p:nvPr>
            <p:ph idx="1" type="body"/>
          </p:nvPr>
        </p:nvSpPr>
        <p:spPr>
          <a:xfrm>
            <a:off x="838200" y="1825625"/>
            <a:ext cx="73893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i="1" lang="en-US"/>
              <a:t>Previous Progress</a:t>
            </a:r>
            <a:endParaRPr i="1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Downloaded the Dataset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Installed Packages and Imported Libraries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Using OpenCV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/>
              <a:t>Convert images to grayscale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/>
              <a:t>Apply Gaussian Blur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/>
              <a:t>Extract contours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US"/>
              <a:t>Find areas of contours</a:t>
            </a:r>
            <a:endParaRPr/>
          </a:p>
        </p:txBody>
      </p:sp>
      <p:sp>
        <p:nvSpPr>
          <p:cNvPr id="133" name="Google Shape;133;g8d7cb7119a_0_15"/>
          <p:cNvSpPr txBox="1"/>
          <p:nvPr>
            <p:ph idx="1" type="body"/>
          </p:nvPr>
        </p:nvSpPr>
        <p:spPr>
          <a:xfrm>
            <a:off x="7638675" y="1690825"/>
            <a:ext cx="34242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i="1" lang="en-US"/>
              <a:t>Since Last Time</a:t>
            </a:r>
            <a:r>
              <a:rPr i="1" lang="en-US"/>
              <a:t>...</a:t>
            </a:r>
            <a:endParaRPr i="1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Fixed data parsing error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Completed machine learning portion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8c8548db06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Viraj’s Work (cont.)</a:t>
            </a:r>
            <a:endParaRPr/>
          </a:p>
        </p:txBody>
      </p:sp>
      <p:pic>
        <p:nvPicPr>
          <p:cNvPr id="139" name="Google Shape;139;g8c8548db06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843225"/>
            <a:ext cx="4146700" cy="4862374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0" name="Google Shape;140;g8c8548db06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1500" y="1843225"/>
            <a:ext cx="7588100" cy="339934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8d7ac9c81a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Innovation </a:t>
            </a:r>
            <a:endParaRPr/>
          </a:p>
        </p:txBody>
      </p:sp>
      <p:sp>
        <p:nvSpPr>
          <p:cNvPr id="146" name="Google Shape;146;g8d7ac9c81a_0_0"/>
          <p:cNvSpPr txBox="1"/>
          <p:nvPr>
            <p:ph idx="1" type="body"/>
          </p:nvPr>
        </p:nvSpPr>
        <p:spPr>
          <a:xfrm>
            <a:off x="838200" y="1526975"/>
            <a:ext cx="10515600" cy="5082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False positivity in blood test m</a:t>
            </a:r>
            <a:r>
              <a:rPr lang="en-US"/>
              <a:t>ay occur at a rate of 2.2% to 13%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Factors: rheumatoid  factor, hepatitis C, toxoplasmosis, dengue, Chagas disease ect.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High RF factors tend to be associated with False positivity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Solution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Develop an algorithm that: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takes into account stage classification for the disease for early detection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takes into account High RF in to reduce false positive malaria test 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2020-07-06T17:39:07Z</dcterms:created>
  <dc:creator>sngarnim</dc:creator>
</cp:coreProperties>
</file>